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20"/>
  </p:notesMasterIdLst>
  <p:handoutMasterIdLst>
    <p:handoutMasterId r:id="rId21"/>
  </p:handoutMasterIdLst>
  <p:sldIdLst>
    <p:sldId id="304" r:id="rId3"/>
    <p:sldId id="314" r:id="rId4"/>
    <p:sldId id="305" r:id="rId5"/>
    <p:sldId id="349" r:id="rId6"/>
    <p:sldId id="320" r:id="rId7"/>
    <p:sldId id="352" r:id="rId8"/>
    <p:sldId id="329" r:id="rId9"/>
    <p:sldId id="353" r:id="rId10"/>
    <p:sldId id="357" r:id="rId11"/>
    <p:sldId id="340" r:id="rId12"/>
    <p:sldId id="354" r:id="rId13"/>
    <p:sldId id="358" r:id="rId14"/>
    <p:sldId id="355" r:id="rId15"/>
    <p:sldId id="359" r:id="rId16"/>
    <p:sldId id="350" r:id="rId17"/>
    <p:sldId id="356" r:id="rId18"/>
    <p:sldId id="341" r:id="rId1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8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712" userDrawn="1">
          <p15:clr>
            <a:srgbClr val="A4A3A4"/>
          </p15:clr>
        </p15:guide>
        <p15:guide id="4" orient="horz" pos="2724" userDrawn="1">
          <p15:clr>
            <a:srgbClr val="A4A3A4"/>
          </p15:clr>
        </p15:guide>
        <p15:guide id="5" orient="horz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50" autoAdjust="0"/>
    <p:restoredTop sz="91801" autoAdjust="0"/>
  </p:normalViewPr>
  <p:slideViewPr>
    <p:cSldViewPr snapToGrid="0" snapToObjects="1" showGuides="1">
      <p:cViewPr>
        <p:scale>
          <a:sx n="102" d="100"/>
          <a:sy n="102" d="100"/>
        </p:scale>
        <p:origin x="58" y="648"/>
      </p:cViewPr>
      <p:guideLst>
        <p:guide orient="horz" pos="1428"/>
        <p:guide pos="2880"/>
        <p:guide pos="5712"/>
        <p:guide orient="horz" pos="2724"/>
        <p:guide orient="horz" pos="6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928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D21A099-5C3F-43AE-8657-AC44AFB29E06}" type="datetimeFigureOut">
              <a:rPr lang="en-US" altLang="en-US"/>
              <a:pPr/>
              <a:t>7/16/2020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4E38ED0-F547-476C-8237-D6CAE01BCA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48749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27D542D-4065-4386-9096-047E8D94C060}" type="datetimeFigureOut">
              <a:rPr lang="en-US" altLang="en-US"/>
              <a:pPr/>
              <a:t>7/16/2020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D4E0127-2960-4088-8DE8-AC932561B6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1493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E0127-2960-4088-8DE8-AC932561B622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915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E0127-2960-4088-8DE8-AC932561B622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6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E0127-2960-4088-8DE8-AC932561B622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334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E0127-2960-4088-8DE8-AC932561B622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942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E0127-2960-4088-8DE8-AC932561B622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705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E0127-2960-4088-8DE8-AC932561B622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151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E0127-2960-4088-8DE8-AC932561B622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695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E0127-2960-4088-8DE8-AC932561B622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341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E0127-2960-4088-8DE8-AC932561B622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86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E0127-2960-4088-8DE8-AC932561B622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89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5000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41971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9618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1543CC08-4BE9-4840-ACC2-1C7EC3477DFF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8603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8541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033643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3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8183284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5719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21979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B8667AA9-5E5A-4EEF-B47B-1BA32349CEE7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94449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654766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226559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074223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8194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A5A425E5-D6D5-4CA5-BD98-24C95EBED1D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defRPr kern="1200" spc="20">
          <a:solidFill>
            <a:schemeClr val="tx1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755001C4-A56D-4FEF-A022-ABB720C8115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 cap="small" spc="20">
          <a:solidFill>
            <a:schemeClr val="tx1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Arial" panose="020B0604020202020204" pitchFamily="34" charset="0"/>
              </a:rPr>
              <a:t>Down the Drain</a:t>
            </a:r>
          </a:p>
        </p:txBody>
      </p:sp>
      <p:sp>
        <p:nvSpPr>
          <p:cNvPr id="11266" name="Text Placeholder 2"/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>
                <a:ea typeface="ＭＳ Ｐゴシック" charset="0"/>
              </a:rPr>
              <a:t>Brad Rafferty</a:t>
            </a:r>
            <a:endParaRPr lang="en-US" altLang="en-US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 eaLnBrk="1" hangingPunct="1"/>
            <a:r>
              <a:rPr lang="en-US" altLang="en-US" dirty="0">
                <a:solidFill>
                  <a:srgbClr val="595959"/>
                </a:solidFill>
                <a:latin typeface="Arial" panose="020B0604020202020204" pitchFamily="34" charset="0"/>
              </a:rPr>
              <a:t>14 June 2020</a:t>
            </a:r>
          </a:p>
          <a:p>
            <a:pPr marL="0" indent="0" eaLnBrk="1" hangingPunct="1"/>
            <a:endParaRPr lang="en-US" altLang="en-US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8229600" cy="461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Image Processing Analysis on a Sink Vortex Flow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1538288"/>
            <a:ext cx="2954338" cy="9271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2571750"/>
            <a:ext cx="2913063" cy="9334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 bwMode="auto">
          <a:xfrm>
            <a:off x="4665663" y="1535113"/>
            <a:ext cx="1951037" cy="1951037"/>
          </a:xfrm>
          <a:blipFill dpi="0">
            <a:srcRect/>
          </a:blipFill>
          <a:ln>
            <a:solidFill>
              <a:schemeClr val="bg1"/>
            </a:solidFill>
            <a:miter lim="800000"/>
            <a:headEnd/>
            <a:tailEnd/>
          </a:ln>
          <a:effectLst>
            <a:outerShdw blurRad="50800" dist="25401" dir="2700000" algn="tl" rotWithShape="0">
              <a:srgbClr val="000000">
                <a:alpha val="35999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63530548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One Realization, 1 of 2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F74B749-C37F-4A7C-B37D-CC24C461F0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3581538" cy="3938588"/>
          </a:xfrm>
        </p:spPr>
        <p:txBody>
          <a:bodyPr>
            <a:normAutofit fontScale="92500" lnSpcReduction="10000"/>
          </a:bodyPr>
          <a:lstStyle/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The vortex core grows rapidly before reaching a maximum area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The area goes to a local minimum before increasing again as it approaches the drain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Circularity is noisy (due to the rippling edge of the core), and decreases as the core approaches the drain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The distance of the core to the center of the drain decreases, on average, over time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The distance has an interesting sinusoidal 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B1C0A-CE4C-497C-94EF-E42C0F44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192" y="778659"/>
            <a:ext cx="2137711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0473E-A663-4E00-8420-0C090D5F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089" y="775238"/>
            <a:ext cx="2137711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B2439D-32B0-4B3B-8782-0047E3BCE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445" y="2741734"/>
            <a:ext cx="2137712" cy="160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7C6EC2-48F3-48CF-9932-F57CD7CE2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845" y="2753805"/>
            <a:ext cx="2137712" cy="160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FB7FC4-62F9-47A1-BE70-C32DD783AF8E}"/>
              </a:ext>
            </a:extLst>
          </p:cNvPr>
          <p:cNvSpPr txBox="1"/>
          <p:nvPr/>
        </p:nvSpPr>
        <p:spPr>
          <a:xfrm>
            <a:off x="4877856" y="2291187"/>
            <a:ext cx="1977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3. Core area over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9A827-B0DD-4F09-8607-7569A1C0604A}"/>
              </a:ext>
            </a:extLst>
          </p:cNvPr>
          <p:cNvSpPr txBox="1"/>
          <p:nvPr/>
        </p:nvSpPr>
        <p:spPr>
          <a:xfrm>
            <a:off x="6930088" y="2291187"/>
            <a:ext cx="20748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4. Core circularity over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64219-A670-48AD-B6AD-DD1DC09ECF4F}"/>
              </a:ext>
            </a:extLst>
          </p:cNvPr>
          <p:cNvSpPr txBox="1"/>
          <p:nvPr/>
        </p:nvSpPr>
        <p:spPr>
          <a:xfrm>
            <a:off x="4866960" y="4253725"/>
            <a:ext cx="19883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5. Core diameter over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1109DE-3502-4C34-BA84-0B0797066976}"/>
              </a:ext>
            </a:extLst>
          </p:cNvPr>
          <p:cNvSpPr txBox="1"/>
          <p:nvPr/>
        </p:nvSpPr>
        <p:spPr>
          <a:xfrm>
            <a:off x="7004761" y="4253725"/>
            <a:ext cx="19569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6. Core distance to sink center</a:t>
            </a:r>
          </a:p>
        </p:txBody>
      </p:sp>
    </p:spTree>
    <p:extLst>
      <p:ext uri="{BB962C8B-B14F-4D97-AF65-F5344CB8AC3E}">
        <p14:creationId xmlns:p14="http://schemas.microsoft.com/office/powerpoint/2010/main" val="1163170640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One Realization, 2 of 2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F74B749-C37F-4A7C-B37D-CC24C461F0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3581538" cy="3938588"/>
          </a:xfrm>
        </p:spPr>
        <p:txBody>
          <a:bodyPr>
            <a:normAutofit/>
          </a:bodyPr>
          <a:lstStyle/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The core centroid is most likely to dwell in a location that corresponds to a negative x and negative y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i.e., the centroid favors to hover over a certain sector of the drain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C3E6F8-838C-411F-A719-9736A82D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56" y="359542"/>
            <a:ext cx="2406870" cy="1801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87475D-365B-4B0E-B465-3C12D6871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656" y="2571750"/>
            <a:ext cx="2402240" cy="1801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9D007E-B755-4F5A-BA26-C94395D32547}"/>
              </a:ext>
            </a:extLst>
          </p:cNvPr>
          <p:cNvSpPr txBox="1"/>
          <p:nvPr/>
        </p:nvSpPr>
        <p:spPr>
          <a:xfrm>
            <a:off x="5939655" y="2134295"/>
            <a:ext cx="23113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7. 2D chaos plot of core centroid location for one realization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35027F-AF81-4E0B-ACCF-AF332B8D45C0}"/>
              </a:ext>
            </a:extLst>
          </p:cNvPr>
          <p:cNvSpPr txBox="1"/>
          <p:nvPr/>
        </p:nvSpPr>
        <p:spPr>
          <a:xfrm>
            <a:off x="5939656" y="4368460"/>
            <a:ext cx="24022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8. 3D chaos plot of core centroid location over time for one realization</a:t>
            </a:r>
          </a:p>
        </p:txBody>
      </p:sp>
    </p:spTree>
    <p:extLst>
      <p:ext uri="{BB962C8B-B14F-4D97-AF65-F5344CB8AC3E}">
        <p14:creationId xmlns:p14="http://schemas.microsoft.com/office/powerpoint/2010/main" val="323687535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Multiple Realizations, 1 of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8F74B749-C37F-4A7C-B37D-CC24C461F0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55675" y="908050"/>
                <a:ext cx="3581538" cy="3938588"/>
              </a:xfrm>
            </p:spPr>
            <p:txBody>
              <a:bodyPr>
                <a:normAutofit/>
              </a:bodyPr>
              <a:lstStyle/>
              <a:p>
                <a:pPr lvl="1" eaLnBrk="1" fontAlgn="auto" hangingPunct="1"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</a:rPr>
                  <a:t>To maintain a meaningful definition of time: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</a:rPr>
                  <a:t> = time after first maximum in core area</a:t>
                </a:r>
              </a:p>
              <a:p>
                <a:pPr lvl="1" eaLnBrk="1" fontAlgn="auto" hangingPunct="1"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</a:rPr>
                  <a:t>The results repeat quite well, namely:</a:t>
                </a:r>
              </a:p>
              <a:p>
                <a:pPr lvl="2" fontAlgn="auto"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</a:rPr>
                  <a:t>The magnitude of core areas falls within a set range</a:t>
                </a:r>
              </a:p>
              <a:p>
                <a:pPr lvl="2" fontAlgn="auto"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</a:rPr>
                  <a:t>The trends of circularity, area, etc. over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</a:rPr>
                  <a:t> are very similar</a:t>
                </a:r>
              </a:p>
            </p:txBody>
          </p:sp>
        </mc:Choice>
        <mc:Fallback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8F74B749-C37F-4A7C-B37D-CC24C461F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55675" y="908050"/>
                <a:ext cx="3581538" cy="3938588"/>
              </a:xfrm>
              <a:blipFill>
                <a:blip r:embed="rId3"/>
                <a:stretch>
                  <a:fillRect l="-3748" t="-929" r="-5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B3AFB90-4915-4B42-896F-EDAF3A598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489" y="973041"/>
            <a:ext cx="1954479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15808-97B4-49D8-91CD-17546F2A8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445" y="977511"/>
            <a:ext cx="1954479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1D931-8588-438D-B79F-D73AEC738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021" y="2876380"/>
            <a:ext cx="1954479" cy="146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FB07B-E82D-497A-87A0-D6273071C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500" y="2848688"/>
            <a:ext cx="1954479" cy="1463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FBECF8-E5BD-4D6D-9E53-350AF8999018}"/>
              </a:ext>
            </a:extLst>
          </p:cNvPr>
          <p:cNvSpPr txBox="1"/>
          <p:nvPr/>
        </p:nvSpPr>
        <p:spPr>
          <a:xfrm>
            <a:off x="6809443" y="2369990"/>
            <a:ext cx="22423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10. Core circularity over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F3DCB-F623-40C0-9079-BD43B187D6FB}"/>
              </a:ext>
            </a:extLst>
          </p:cNvPr>
          <p:cNvSpPr txBox="1"/>
          <p:nvPr/>
        </p:nvSpPr>
        <p:spPr>
          <a:xfrm>
            <a:off x="4951091" y="2356178"/>
            <a:ext cx="19538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9. Core area over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89A63-BC8A-4D9B-863D-9BB806D640A0}"/>
              </a:ext>
            </a:extLst>
          </p:cNvPr>
          <p:cNvSpPr txBox="1"/>
          <p:nvPr/>
        </p:nvSpPr>
        <p:spPr>
          <a:xfrm>
            <a:off x="4956134" y="4339420"/>
            <a:ext cx="19883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11. Core diameter over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3B988-CE84-46E3-BD1E-2F7DF13C1AF6}"/>
              </a:ext>
            </a:extLst>
          </p:cNvPr>
          <p:cNvSpPr txBox="1"/>
          <p:nvPr/>
        </p:nvSpPr>
        <p:spPr>
          <a:xfrm>
            <a:off x="6978387" y="4333882"/>
            <a:ext cx="18287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12. Core distance to sink center</a:t>
            </a:r>
          </a:p>
        </p:txBody>
      </p:sp>
    </p:spTree>
    <p:extLst>
      <p:ext uri="{BB962C8B-B14F-4D97-AF65-F5344CB8AC3E}">
        <p14:creationId xmlns:p14="http://schemas.microsoft.com/office/powerpoint/2010/main" val="3128760262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Multiple Realizations, 2 of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8F74B749-C37F-4A7C-B37D-CC24C461F097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55675" y="908050"/>
                <a:ext cx="3581538" cy="3938588"/>
              </a:xfrm>
            </p:spPr>
            <p:txBody>
              <a:bodyPr>
                <a:normAutofit/>
              </a:bodyPr>
              <a:lstStyle/>
              <a:p>
                <a:pPr lvl="1" fontAlgn="auto"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</a:rPr>
                  <a:t>The core centroid has a larger offset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</a:rPr>
                  <a:t>-direction compared to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</a:rPr>
                  <a:t>-direction</a:t>
                </a:r>
              </a:p>
              <a:p>
                <a:pPr lvl="2" fontAlgn="auto"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</a:rPr>
                  <a:t>See histogram over all runs</a:t>
                </a:r>
              </a:p>
              <a:p>
                <a:pPr lvl="1" eaLnBrk="1" fontAlgn="auto" hangingPunct="1"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+mn-ea"/>
                  </a:rPr>
                  <a:t>The experiment data appear to be non-deterministic and stationary</a:t>
                </a:r>
              </a:p>
            </p:txBody>
          </p:sp>
        </mc:Choice>
        <mc:Fallback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8F74B749-C37F-4A7C-B37D-CC24C461F0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55675" y="908050"/>
                <a:ext cx="3581538" cy="3938588"/>
              </a:xfrm>
              <a:blipFill>
                <a:blip r:embed="rId3"/>
                <a:stretch>
                  <a:fillRect l="-3748" t="-929" r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8D7794F-2ED3-4DB4-9CAC-650B472A47E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3506" y="1085924"/>
            <a:ext cx="4120494" cy="3090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272A6B-43E5-411F-99EE-16C462C31394}"/>
              </a:ext>
            </a:extLst>
          </p:cNvPr>
          <p:cNvSpPr txBox="1"/>
          <p:nvPr/>
        </p:nvSpPr>
        <p:spPr>
          <a:xfrm>
            <a:off x="5362534" y="4197391"/>
            <a:ext cx="358153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13. Probability density function of core centroid location with respect to the sink center, in x- and y-dimensions</a:t>
            </a:r>
          </a:p>
        </p:txBody>
      </p:sp>
    </p:spTree>
    <p:extLst>
      <p:ext uri="{BB962C8B-B14F-4D97-AF65-F5344CB8AC3E}">
        <p14:creationId xmlns:p14="http://schemas.microsoft.com/office/powerpoint/2010/main" val="4271699269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1538288"/>
            <a:ext cx="2954338" cy="9271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2571750"/>
            <a:ext cx="2913063" cy="9334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Takeaways &amp; </a:t>
            </a:r>
          </a:p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Future work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 bwMode="auto">
          <a:xfrm>
            <a:off x="4665663" y="1535113"/>
            <a:ext cx="1951037" cy="1951037"/>
          </a:xfrm>
          <a:blipFill dpi="0">
            <a:srcRect/>
          </a:blipFill>
          <a:ln>
            <a:solidFill>
              <a:schemeClr val="bg1"/>
            </a:solidFill>
            <a:miter lim="800000"/>
            <a:headEnd/>
            <a:tailEnd/>
          </a:ln>
          <a:effectLst>
            <a:outerShdw blurRad="50800" dist="25401" dir="2700000" algn="tl" rotWithShape="0">
              <a:srgbClr val="000000">
                <a:alpha val="35999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112843069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Future Work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F74B749-C37F-4A7C-B37D-CC24C461F0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4483660" cy="3938588"/>
          </a:xfrm>
        </p:spPr>
        <p:txBody>
          <a:bodyPr>
            <a:normAutofit fontScale="92500"/>
          </a:bodyPr>
          <a:lstStyle/>
          <a:p>
            <a:pPr lvl="1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Summary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Sink vortex flow is rich with features and plenty of opportunity for analysis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Order of operations in image processing requires thoughtful consideration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Repeatable experimental setup (lighting, camera location) can dictate data quality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Future Work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Point detectors on unseeded flow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PIV analysis (circulation, compare flow to point vortex + sink flow superposition)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F05AC-2E40-4BA5-839F-66681DF82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0" r="8382"/>
          <a:stretch/>
        </p:blipFill>
        <p:spPr>
          <a:xfrm>
            <a:off x="5765759" y="2338981"/>
            <a:ext cx="3020387" cy="2140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B81BE-7270-421C-9B12-ED19C195C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946" y="257214"/>
            <a:ext cx="2743200" cy="1786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61D103-6F7C-46D0-A1E2-912375F7B9A9}"/>
              </a:ext>
            </a:extLst>
          </p:cNvPr>
          <p:cNvSpPr txBox="1"/>
          <p:nvPr/>
        </p:nvSpPr>
        <p:spPr>
          <a:xfrm>
            <a:off x="5584271" y="2051510"/>
            <a:ext cx="35815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14. Particle image velocimetry analysis on one image pair of the vortex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B999D-AED6-4A1F-8C3A-E8316D218C6B}"/>
              </a:ext>
            </a:extLst>
          </p:cNvPr>
          <p:cNvSpPr txBox="1"/>
          <p:nvPr/>
        </p:nvSpPr>
        <p:spPr>
          <a:xfrm>
            <a:off x="5562462" y="4362245"/>
            <a:ext cx="35815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15. Velocity vectors derived from PIV on one pair of images</a:t>
            </a:r>
          </a:p>
        </p:txBody>
      </p:sp>
    </p:spTree>
    <p:extLst>
      <p:ext uri="{BB962C8B-B14F-4D97-AF65-F5344CB8AC3E}">
        <p14:creationId xmlns:p14="http://schemas.microsoft.com/office/powerpoint/2010/main" val="338693677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2971800" y="971550"/>
            <a:ext cx="3200400" cy="3200400"/>
          </a:xfrm>
        </p:spPr>
      </p:sp>
    </p:spTree>
    <p:extLst>
      <p:ext uri="{BB962C8B-B14F-4D97-AF65-F5344CB8AC3E}">
        <p14:creationId xmlns:p14="http://schemas.microsoft.com/office/powerpoint/2010/main" val="167197574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949325" y="358775"/>
            <a:ext cx="7707313" cy="48895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Contents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7700963" cy="3759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/>
            <a:r>
              <a:rPr lang="en-US" altLang="en-US" dirty="0">
                <a:latin typeface="Arial" panose="020B0604020202020204" pitchFamily="34" charset="0"/>
              </a:rPr>
              <a:t>Experimental Setup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</a:rPr>
              <a:t>Raw Data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</a:rPr>
              <a:t>Analysis Methods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</a:rPr>
              <a:t>Results</a:t>
            </a:r>
          </a:p>
          <a:p>
            <a:pPr lvl="1" eaLnBrk="1" hangingPunct="1"/>
            <a:r>
              <a:rPr lang="en-US" altLang="en-US" dirty="0">
                <a:latin typeface="Arial" panose="020B0604020202020204" pitchFamily="34" charset="0"/>
              </a:rPr>
              <a:t>Summary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703126086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1538288"/>
            <a:ext cx="2954338" cy="9271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Experimental 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60977" y="2571750"/>
            <a:ext cx="3755462" cy="9334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Camera, Lighting, Action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 bwMode="auto">
          <a:xfrm>
            <a:off x="4665663" y="1535113"/>
            <a:ext cx="1951037" cy="1951037"/>
          </a:xfrm>
          <a:blipFill dpi="0">
            <a:srcRect/>
          </a:blipFill>
          <a:ln>
            <a:solidFill>
              <a:schemeClr val="bg1"/>
            </a:solidFill>
            <a:miter lim="800000"/>
            <a:headEnd/>
            <a:tailEnd/>
          </a:ln>
          <a:effectLst>
            <a:outerShdw blurRad="50800" dist="25401" dir="2700000" algn="tl" rotWithShape="0">
              <a:srgbClr val="000000">
                <a:alpha val="35999"/>
              </a:srgbClr>
            </a:outerShdw>
          </a:effectLst>
        </p:spPr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F74B749-C37F-4A7C-B37D-CC24C461F0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4" y="908050"/>
            <a:ext cx="4221443" cy="3938588"/>
          </a:xfrm>
        </p:spPr>
        <p:txBody>
          <a:bodyPr>
            <a:normAutofit fontScale="92500" lnSpcReduction="10000"/>
          </a:bodyPr>
          <a:lstStyle/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Sink drain with garbage disposal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Water seeded with mica powder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Lighting overhead and away from drain center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Record top-down video with cellphone at 30 frames per second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Process: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Prime flow by swirling it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Remove drain plug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Engage garbage disposal for 1-2 seconds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Disengage disposal, allow to drain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Analysis will track properties of the vortex core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FF13F5-99F1-49A3-94F0-9F27F4913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88" y="131577"/>
            <a:ext cx="2954903" cy="196993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3209845-426A-420D-966B-2BCB99FA0D7F}"/>
              </a:ext>
            </a:extLst>
          </p:cNvPr>
          <p:cNvGrpSpPr/>
          <p:nvPr/>
        </p:nvGrpSpPr>
        <p:grpSpPr>
          <a:xfrm>
            <a:off x="5756237" y="2419404"/>
            <a:ext cx="2954903" cy="2036725"/>
            <a:chOff x="5750889" y="2504960"/>
            <a:chExt cx="2954903" cy="203672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CCA7D43-EB60-4204-ADB1-4ED469524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0889" y="2571750"/>
              <a:ext cx="2954903" cy="1969935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859C57-A313-497B-B463-82EFEA1A1D72}"/>
                </a:ext>
              </a:extLst>
            </p:cNvPr>
            <p:cNvCxnSpPr/>
            <p:nvPr/>
          </p:nvCxnSpPr>
          <p:spPr>
            <a:xfrm>
              <a:off x="6584402" y="2698357"/>
              <a:ext cx="88888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666A99-ED94-4F2F-857E-0706D86441F2}"/>
                </a:ext>
              </a:extLst>
            </p:cNvPr>
            <p:cNvSpPr txBox="1"/>
            <p:nvPr/>
          </p:nvSpPr>
          <p:spPr>
            <a:xfrm>
              <a:off x="5801846" y="2504960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phone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DE711B-4AA8-49AC-9501-62316FD7A4F4}"/>
              </a:ext>
            </a:extLst>
          </p:cNvPr>
          <p:cNvSpPr txBox="1"/>
          <p:nvPr/>
        </p:nvSpPr>
        <p:spPr>
          <a:xfrm>
            <a:off x="5756236" y="2136145"/>
            <a:ext cx="29549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1. Experimental setup, water unseeded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66612E-320B-4C0B-A2C7-7DF790B3A4B5}"/>
              </a:ext>
            </a:extLst>
          </p:cNvPr>
          <p:cNvSpPr txBox="1"/>
          <p:nvPr/>
        </p:nvSpPr>
        <p:spPr>
          <a:xfrm>
            <a:off x="5750887" y="4499519"/>
            <a:ext cx="29549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Fig 2. Experimental setup, water seeded with mica powder</a:t>
            </a:r>
          </a:p>
        </p:txBody>
      </p:sp>
    </p:spTree>
    <p:extLst>
      <p:ext uri="{BB962C8B-B14F-4D97-AF65-F5344CB8AC3E}">
        <p14:creationId xmlns:p14="http://schemas.microsoft.com/office/powerpoint/2010/main" val="312167454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1538288"/>
            <a:ext cx="2954338" cy="9271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Raw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2571750"/>
            <a:ext cx="2913063" cy="9334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ＭＳ Ｐゴシック" charset="0"/>
              </a:rPr>
              <a:t>Example Raw Videos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 bwMode="auto">
          <a:xfrm>
            <a:off x="4665663" y="1535113"/>
            <a:ext cx="1951037" cy="1951037"/>
          </a:xfrm>
          <a:blipFill dpi="0">
            <a:srcRect/>
          </a:blipFill>
          <a:ln>
            <a:solidFill>
              <a:schemeClr val="bg1"/>
            </a:solidFill>
            <a:miter lim="800000"/>
            <a:headEnd/>
            <a:tailEnd/>
          </a:ln>
          <a:effectLst>
            <a:outerShdw blurRad="50800" dist="25401" dir="2700000" algn="tl" rotWithShape="0">
              <a:srgbClr val="000000">
                <a:alpha val="35999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205535825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Videos</a:t>
            </a:r>
          </a:p>
        </p:txBody>
      </p:sp>
      <p:pic>
        <p:nvPicPr>
          <p:cNvPr id="6" name="vlc-record-2020-06-14-13h49m52s-sink_vortex_2.mp4-">
            <a:hlinkClick r:id="" action="ppaction://media"/>
            <a:extLst>
              <a:ext uri="{FF2B5EF4-FFF2-40B4-BE49-F238E27FC236}">
                <a16:creationId xmlns:a16="http://schemas.microsoft.com/office/drawing/2014/main" id="{11AD1DED-F069-4A3D-B9CA-8416668E37F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95856" y="209383"/>
            <a:ext cx="2580299" cy="1625394"/>
          </a:xfrm>
        </p:spPr>
      </p:pic>
      <p:pic>
        <p:nvPicPr>
          <p:cNvPr id="3" name="raw_vid_mica">
            <a:hlinkClick r:id="" action="ppaction://media"/>
            <a:extLst>
              <a:ext uri="{FF2B5EF4-FFF2-40B4-BE49-F238E27FC236}">
                <a16:creationId xmlns:a16="http://schemas.microsoft.com/office/drawing/2014/main" id="{FAAF4ABC-3A47-4082-A119-A975D5B852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6200000">
            <a:off x="6304369" y="2052565"/>
            <a:ext cx="1963271" cy="2580299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7248E0C-AB3A-45F8-BA9D-864AB9D630E2}"/>
              </a:ext>
            </a:extLst>
          </p:cNvPr>
          <p:cNvSpPr txBox="1">
            <a:spLocks/>
          </p:cNvSpPr>
          <p:nvPr/>
        </p:nvSpPr>
        <p:spPr>
          <a:xfrm>
            <a:off x="955675" y="908050"/>
            <a:ext cx="4120590" cy="393858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defRPr kern="1200" spc="2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Originally recorded just clear water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Many features in the flow, however very difficult to detect and quantify repeatably and reliably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Utilized Mica to help isolate the core, allow options for velocity analysis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Darker core contrasts against the lighter surface flow, enabling detection readily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Prevents background noise, e.g. from the sink drain label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Video capture at 30 fps, 1920x1080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Wide field-of-view captured, then cropped in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43921-420C-4C9B-8684-F6EDED7BDF89}"/>
              </a:ext>
            </a:extLst>
          </p:cNvPr>
          <p:cNvSpPr txBox="1"/>
          <p:nvPr/>
        </p:nvSpPr>
        <p:spPr>
          <a:xfrm>
            <a:off x="5815057" y="1882229"/>
            <a:ext cx="29549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Vid 1. Sink vortex flow, water unseeded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B11C5-9563-4FD7-B22C-031D9C288464}"/>
              </a:ext>
            </a:extLst>
          </p:cNvPr>
          <p:cNvSpPr txBox="1"/>
          <p:nvPr/>
        </p:nvSpPr>
        <p:spPr>
          <a:xfrm>
            <a:off x="5995856" y="4311851"/>
            <a:ext cx="25802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Vid 2. Sink vortex flow, water seeded with mica powder</a:t>
            </a:r>
          </a:p>
        </p:txBody>
      </p:sp>
    </p:spTree>
    <p:extLst>
      <p:ext uri="{BB962C8B-B14F-4D97-AF65-F5344CB8AC3E}">
        <p14:creationId xmlns:p14="http://schemas.microsoft.com/office/powerpoint/2010/main" val="11095306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1538288"/>
            <a:ext cx="2954338" cy="9271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Analysis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2571750"/>
            <a:ext cx="2913063" cy="93345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Image Processing &amp; Feature Detection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 bwMode="auto">
          <a:xfrm>
            <a:off x="4665663" y="1535113"/>
            <a:ext cx="1951037" cy="1951037"/>
          </a:xfrm>
          <a:blipFill dpi="0">
            <a:srcRect/>
          </a:blipFill>
          <a:ln>
            <a:solidFill>
              <a:schemeClr val="bg1"/>
            </a:solidFill>
            <a:miter lim="800000"/>
            <a:headEnd/>
            <a:tailEnd/>
          </a:ln>
          <a:effectLst>
            <a:outerShdw blurRad="50800" dist="25401" dir="2700000" algn="tl" rotWithShape="0">
              <a:srgbClr val="000000">
                <a:alpha val="35999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18589524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F74B749-C37F-4A7C-B37D-CC24C461F0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3865096" cy="3938588"/>
          </a:xfrm>
        </p:spPr>
        <p:txBody>
          <a:bodyPr>
            <a:normAutofit fontScale="85000" lnSpcReduction="20000"/>
          </a:bodyPr>
          <a:lstStyle/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Reference image of sink drain used to determine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lengthscale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 (from diameter) and the center of the frame (center of drain)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Steps: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Trim, crop, and center video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RGB to gray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Enhance contrast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Complement (gray high signal)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Binarize (global threshold, Otsu’s method)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Note: execute image processing on large field of view of the flow, then crop to region of interest within the binarized frames for feature detection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This achieves a higher signal-to-noise ratio with the core most distinguishable compared to image processing on a small region of interest from the start</a:t>
            </a:r>
          </a:p>
        </p:txBody>
      </p:sp>
      <p:pic>
        <p:nvPicPr>
          <p:cNvPr id="5" name="run004_vid_gray_bw">
            <a:hlinkClick r:id="" action="ppaction://media"/>
            <a:extLst>
              <a:ext uri="{FF2B5EF4-FFF2-40B4-BE49-F238E27FC236}">
                <a16:creationId xmlns:a16="http://schemas.microsoft.com/office/drawing/2014/main" id="{74A0790F-72B9-44D0-92B3-70FE15CB6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5478549" y="1681997"/>
            <a:ext cx="3632102" cy="2724077"/>
          </a:xfrm>
          <a:prstGeom prst="rect">
            <a:avLst/>
          </a:prstGeom>
        </p:spPr>
      </p:pic>
      <p:pic>
        <p:nvPicPr>
          <p:cNvPr id="4" name="raw_vid_clip_run004">
            <a:hlinkClick r:id="" action="ppaction://media"/>
            <a:extLst>
              <a:ext uri="{FF2B5EF4-FFF2-40B4-BE49-F238E27FC236}">
                <a16:creationId xmlns:a16="http://schemas.microsoft.com/office/drawing/2014/main" id="{B7507BD1-1611-47E1-9739-F821B7BDD28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>
            <a:off x="6747326" y="-132808"/>
            <a:ext cx="1200741" cy="1824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360EF5-76C4-417A-88A4-45EBED766B17}"/>
              </a:ext>
            </a:extLst>
          </p:cNvPr>
          <p:cNvSpPr txBox="1"/>
          <p:nvPr/>
        </p:nvSpPr>
        <p:spPr>
          <a:xfrm>
            <a:off x="6435444" y="1412847"/>
            <a:ext cx="1824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Vid 3. Raw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DD593-2085-4C8B-A8C2-4EC03EE3E06B}"/>
              </a:ext>
            </a:extLst>
          </p:cNvPr>
          <p:cNvSpPr txBox="1"/>
          <p:nvPr/>
        </p:nvSpPr>
        <p:spPr>
          <a:xfrm>
            <a:off x="6435443" y="2917075"/>
            <a:ext cx="18245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Vid 4. Grayscale, enhanced, complement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26E321-F659-4821-80DE-104B5D8ACF0A}"/>
              </a:ext>
            </a:extLst>
          </p:cNvPr>
          <p:cNvSpPr txBox="1"/>
          <p:nvPr/>
        </p:nvSpPr>
        <p:spPr>
          <a:xfrm>
            <a:off x="6435444" y="4530042"/>
            <a:ext cx="182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Vid 5. Binarized</a:t>
            </a:r>
          </a:p>
        </p:txBody>
      </p:sp>
    </p:spTree>
    <p:extLst>
      <p:ext uri="{BB962C8B-B14F-4D97-AF65-F5344CB8AC3E}">
        <p14:creationId xmlns:p14="http://schemas.microsoft.com/office/powerpoint/2010/main" val="22016548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Detection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F74B749-C37F-4A7C-B37D-CC24C461F0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5" y="908050"/>
            <a:ext cx="3939054" cy="3938588"/>
          </a:xfrm>
        </p:spPr>
        <p:txBody>
          <a:bodyPr>
            <a:normAutofit fontScale="92500" lnSpcReduction="20000"/>
          </a:bodyPr>
          <a:lstStyle/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To isolate the core in binary image: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bwareafilt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() to remove all features but the largest one (assumed to be core)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bwconncomp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() to retrieve the connected component object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regionprops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() to retrieve various data on the conn. Comp: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Centroid, area, perimeter, etc.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Convert from px to cm using scaling factor (drain diameter)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bwboundaries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() to extract boundaries of core, for visualization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Calculate distance of core centroid from origin (drain center) </a:t>
            </a:r>
          </a:p>
        </p:txBody>
      </p:sp>
      <p:pic>
        <p:nvPicPr>
          <p:cNvPr id="4" name="overlay_boundary_2">
            <a:hlinkClick r:id="" action="ppaction://media"/>
            <a:extLst>
              <a:ext uri="{FF2B5EF4-FFF2-40B4-BE49-F238E27FC236}">
                <a16:creationId xmlns:a16="http://schemas.microsoft.com/office/drawing/2014/main" id="{634A5011-66C8-4CD6-81B8-B5E6D5FCA0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6912" y="1209059"/>
            <a:ext cx="3474880" cy="2254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43461D-9885-4D75-92C7-44E58A9BED54}"/>
              </a:ext>
            </a:extLst>
          </p:cNvPr>
          <p:cNvSpPr txBox="1"/>
          <p:nvPr/>
        </p:nvSpPr>
        <p:spPr>
          <a:xfrm>
            <a:off x="5396912" y="3573444"/>
            <a:ext cx="34748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Vid 6. Grayscale video with detected core centroid (red) and perimeter (green) overlaid</a:t>
            </a:r>
          </a:p>
        </p:txBody>
      </p:sp>
    </p:spTree>
    <p:extLst>
      <p:ext uri="{BB962C8B-B14F-4D97-AF65-F5344CB8AC3E}">
        <p14:creationId xmlns:p14="http://schemas.microsoft.com/office/powerpoint/2010/main" val="13072987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SU_Preso_16x9_v7_template</Template>
  <TotalTime>38452</TotalTime>
  <Words>885</Words>
  <Application>Microsoft Office PowerPoint</Application>
  <PresentationFormat>On-screen Show (16:9)</PresentationFormat>
  <Paragraphs>117</Paragraphs>
  <Slides>17</Slides>
  <Notes>10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Source Sans Pro</vt:lpstr>
      <vt:lpstr>Source Sans Pro Semibold</vt:lpstr>
      <vt:lpstr>Wingdings</vt:lpstr>
      <vt:lpstr>SU_Preso_16x9_v6</vt:lpstr>
      <vt:lpstr>SU_Template_TopBar</vt:lpstr>
      <vt:lpstr>Down the Drain</vt:lpstr>
      <vt:lpstr>Contents </vt:lpstr>
      <vt:lpstr>Experimental Setup</vt:lpstr>
      <vt:lpstr>Experimental Setup</vt:lpstr>
      <vt:lpstr>Raw Data</vt:lpstr>
      <vt:lpstr>Raw Videos</vt:lpstr>
      <vt:lpstr>Analysis Methods</vt:lpstr>
      <vt:lpstr>Image Processing </vt:lpstr>
      <vt:lpstr>Feature Detection</vt:lpstr>
      <vt:lpstr>Results</vt:lpstr>
      <vt:lpstr>Results for One Realization, 1 of 2</vt:lpstr>
      <vt:lpstr>Results for One Realization, 2 of 2</vt:lpstr>
      <vt:lpstr>Results for Multiple Realizations, 1 of 2</vt:lpstr>
      <vt:lpstr>Results for Multiple Realizations, 2 of 2</vt:lpstr>
      <vt:lpstr>Summary</vt:lpstr>
      <vt:lpstr>Summary and Future Work</vt:lpstr>
      <vt:lpstr>PowerPoint Presentation</vt:lpstr>
    </vt:vector>
  </TitlesOfParts>
  <Company>The Boeing Company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Rafferty, Bradley</dc:creator>
  <dc:description>2012 PowerPoint template redesign</dc:description>
  <cp:lastModifiedBy>Bradley Rafferty</cp:lastModifiedBy>
  <cp:revision>117</cp:revision>
  <dcterms:created xsi:type="dcterms:W3CDTF">2019-12-19T01:37:59Z</dcterms:created>
  <dcterms:modified xsi:type="dcterms:W3CDTF">2020-07-16T23:51:08Z</dcterms:modified>
</cp:coreProperties>
</file>